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0fe4b413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0fe4b413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0fe4b413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0fe4b41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0fe4b413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c0fe4b413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0fe4b413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0fe4b413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c0fe4b413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c0fe4b413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c0c2e4af4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c0c2e4af4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0fe4b413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c0fe4b413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0c2e4af4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0c2e4af4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0c2e4af4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0c2e4af4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Our exploration is driven by a fundamental question: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0c2e4af4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0c2e4af4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0fe412c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0fe412c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0c2e4af4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0c2e4af4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0fe412ca9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0fe412ca9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0c2e4af4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c0c2e4af4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0c2e4af4e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c0c2e4af4e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Columbia DRivT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44"/>
              <a:t>Columbia</a:t>
            </a:r>
            <a:r>
              <a:rPr lang="en" sz="2044"/>
              <a:t> </a:t>
            </a:r>
            <a:r>
              <a:rPr b="1" lang="en" sz="2044"/>
              <a:t>D</a:t>
            </a:r>
            <a:r>
              <a:rPr lang="en" sz="2044"/>
              <a:t>ams and </a:t>
            </a:r>
            <a:r>
              <a:rPr b="1" lang="en" sz="2044"/>
              <a:t>Riv</a:t>
            </a:r>
            <a:r>
              <a:rPr lang="en" sz="2044"/>
              <a:t>er </a:t>
            </a:r>
            <a:r>
              <a:rPr b="1" lang="en" sz="2044"/>
              <a:t>T</a:t>
            </a:r>
            <a:r>
              <a:rPr lang="en" sz="2044"/>
              <a:t>emperature</a:t>
            </a:r>
            <a:endParaRPr sz="2044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943075"/>
            <a:ext cx="8520600" cy="13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Oriya Villarreal &amp; George K. Darkwah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CEWA567 - Geospatial Data Analysis with Python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371950" y="4384475"/>
            <a:ext cx="440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Friday, March 8, 2024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76200"/>
            <a:ext cx="85206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Longitudinal Temperature Profile (1982-2024) - All Months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614" y="1152475"/>
            <a:ext cx="318863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50" y="1321959"/>
            <a:ext cx="5622226" cy="30774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464100" y="14627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1756075" y="14627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Middle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765350" y="147092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Upper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660300" y="28432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-0.05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1756075" y="28432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</a:t>
            </a:r>
            <a:r>
              <a:rPr lang="en" sz="1000">
                <a:solidFill>
                  <a:schemeClr val="dk2"/>
                </a:solidFill>
              </a:rPr>
              <a:t>0.02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3372775" y="31804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</a:t>
            </a:r>
            <a:r>
              <a:rPr lang="en" sz="1000">
                <a:solidFill>
                  <a:schemeClr val="dk2"/>
                </a:solidFill>
              </a:rPr>
              <a:t>0.07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761975" y="305252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-0.11 C / 10 km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11700" y="76200"/>
            <a:ext cx="85206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Longitudinal Temperature Profile (1982-2024) - March to May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52" y="1279038"/>
            <a:ext cx="5691175" cy="316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625" y="1215750"/>
            <a:ext cx="3070537" cy="32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387900" y="14627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1756075" y="14627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Middle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3765350" y="147092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Upper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584100" y="23860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</a:t>
            </a:r>
            <a:r>
              <a:rPr lang="en" sz="1000">
                <a:solidFill>
                  <a:schemeClr val="dk2"/>
                </a:solidFill>
              </a:rPr>
              <a:t>0.01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679875" y="23860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+0.03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372775" y="34090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+0.05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4761975" y="328112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-0.22 C / 10 km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311700" y="76200"/>
            <a:ext cx="85206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Longitudinal Temperature Profile (1982-2024) - June to August</a:t>
            </a:r>
            <a:endParaRPr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75" y="1356313"/>
            <a:ext cx="5496750" cy="30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125" y="1144500"/>
            <a:ext cx="3083875" cy="33041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464100" y="14627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1756075" y="14627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Middle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3765350" y="147092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Upper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660300" y="26146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</a:t>
            </a:r>
            <a:r>
              <a:rPr lang="en" sz="1000">
                <a:solidFill>
                  <a:schemeClr val="dk2"/>
                </a:solidFill>
              </a:rPr>
              <a:t>0.07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679875" y="24622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+0.02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99" name="Google Shape;199;p24"/>
          <p:cNvSpPr txBox="1"/>
          <p:nvPr/>
        </p:nvSpPr>
        <p:spPr>
          <a:xfrm>
            <a:off x="3220925" y="277332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+0.10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4624550" y="292572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-0.13 C / 10 km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311700" y="76200"/>
            <a:ext cx="85206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Longitudinal Temperature Profile (1982-2024) - September to November</a:t>
            </a:r>
            <a:endParaRPr/>
          </a:p>
        </p:txBody>
      </p:sp>
      <p:sp>
        <p:nvSpPr>
          <p:cNvPr id="206" name="Google Shape;20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8425"/>
            <a:ext cx="5656699" cy="3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030" y="1152475"/>
            <a:ext cx="3188644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/>
        </p:nvSpPr>
        <p:spPr>
          <a:xfrm>
            <a:off x="464100" y="13865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1756075" y="13865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Middle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3765350" y="139472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Upper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84100" y="25384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-0.05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1603675" y="238607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+0.00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3144725" y="269712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+0.10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4572000" y="2313900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-0.01 C / 10 km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311700" y="76200"/>
            <a:ext cx="85206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Longitudinal Temperature Profile (1982-2024) - December to February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98263"/>
            <a:ext cx="5561924" cy="31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125" y="1152475"/>
            <a:ext cx="3356475" cy="36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 txBox="1"/>
          <p:nvPr/>
        </p:nvSpPr>
        <p:spPr>
          <a:xfrm>
            <a:off x="311700" y="13865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1603675" y="138657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Middle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3765350" y="1470925"/>
            <a:ext cx="93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Upper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Columbia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507900" y="260282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</a:t>
            </a:r>
            <a:r>
              <a:rPr lang="en" sz="1000">
                <a:solidFill>
                  <a:schemeClr val="dk2"/>
                </a:solidFill>
              </a:rPr>
              <a:t>0.06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1701775" y="295472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+0.02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3386400" y="2439025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+0.02 C / 10 km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643100" y="2718050"/>
            <a:ext cx="7392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+</a:t>
            </a:r>
            <a:r>
              <a:rPr lang="en" sz="1000">
                <a:solidFill>
                  <a:schemeClr val="dk2"/>
                </a:solidFill>
              </a:rPr>
              <a:t>0.02 C / 10 km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1835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258675" y="2518725"/>
            <a:ext cx="8520600" cy="23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general there is a downstream heating along the Columbia River.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Middle Columbia (from Grand Coulee to Bonneville) experiences the least rate of increase in temperature along the river. This could be as a result of the dams located within this stretch of the Columbia River.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There is a summer cooling effect downstream of large dams such as the Grand Coulee. This is due to thermal stratification of the reservoir.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Seasonal Trends below The Dalles suggest decline in mean daily flows may be caused by a shift in seasonal timing (i.e. snowmelt happening earlier in the season, dry season happening faster)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Future analysis using ML applications and precipitation modeling to understand long-term effects of seasonal change and climate vulnerability of infrastructure.</a:t>
            </a:r>
            <a:endParaRPr/>
          </a:p>
        </p:txBody>
      </p:sp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18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311700" y="1422300"/>
            <a:ext cx="8520600" cy="22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00"/>
              <a:t>Thank you!</a:t>
            </a:r>
            <a:endParaRPr sz="5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00"/>
              <a:t>Questions?</a:t>
            </a:r>
            <a:endParaRPr sz="5100"/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Background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/>
              <a:t>Data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/>
              <a:t>Methods &amp; Results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600"/>
              <a:t>Conclusions</a:t>
            </a:r>
            <a:endParaRPr sz="3600"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87900" y="445025"/>
            <a:ext cx="40629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 sz="3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6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19400" y="1223950"/>
            <a:ext cx="4589100" cy="24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sz="2100">
                <a:solidFill>
                  <a:srgbClr val="434343"/>
                </a:solidFill>
              </a:rPr>
              <a:t>The Columbia River</a:t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sz="2100">
                <a:solidFill>
                  <a:srgbClr val="434343"/>
                </a:solidFill>
              </a:rPr>
              <a:t>2000 km</a:t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sz="2100">
                <a:solidFill>
                  <a:srgbClr val="434343"/>
                </a:solidFill>
              </a:rPr>
              <a:t>Six states (WA, OR, ID, MT, BC, NV)</a:t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sz="2100">
                <a:solidFill>
                  <a:srgbClr val="434343"/>
                </a:solidFill>
              </a:rPr>
              <a:t>14 Dams</a:t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sz="2100">
                <a:solidFill>
                  <a:srgbClr val="434343"/>
                </a:solidFill>
              </a:rPr>
              <a:t>Salmon habitat</a:t>
            </a:r>
            <a:endParaRPr sz="2100">
              <a:solidFill>
                <a:srgbClr val="434343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600" y="405925"/>
            <a:ext cx="3489400" cy="43316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419400" y="3726400"/>
            <a:ext cx="40629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6"/>
              <a:t>How does water temperature vary along the Columbia River, and how is the temperature variation related to dam operations? </a:t>
            </a:r>
            <a:endParaRPr sz="1466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465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U.S. Geological Survey (USGS)</a:t>
            </a:r>
            <a:endParaRPr sz="2000"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National Hydrography Datasets - Vector Datasets (Basin, River Lines)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In-situ temperature records (1990 - 2020)</a:t>
            </a:r>
            <a:endParaRPr sz="1600"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In-situ flow records (1990 - 2020)</a:t>
            </a:r>
            <a:endParaRPr sz="16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</a:rPr>
              <a:t>Landsat 4, 5, 7, 8, 9</a:t>
            </a:r>
            <a:endParaRPr sz="2000">
              <a:solidFill>
                <a:srgbClr val="434343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en" sz="1600">
                <a:solidFill>
                  <a:srgbClr val="434343"/>
                </a:solidFill>
              </a:rPr>
              <a:t>Water surface temperature (1982 - 2024)</a:t>
            </a:r>
            <a:endParaRPr sz="1600">
              <a:solidFill>
                <a:srgbClr val="434343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7513" y="4098937"/>
            <a:ext cx="1918376" cy="7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700" y="445025"/>
            <a:ext cx="3751526" cy="443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Analysis Methods</a:t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2205350" y="1627138"/>
            <a:ext cx="1540500" cy="366300"/>
          </a:xfrm>
          <a:prstGeom prst="rect">
            <a:avLst/>
          </a:prstGeom>
          <a:noFill/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Mann-Kendall Trend Test</a:t>
            </a:r>
            <a:endParaRPr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2210000" y="2552175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Sen’s Slope Trend Test</a:t>
            </a:r>
            <a:endParaRPr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70425" y="2061913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Daily Flow Data Below The Dalles</a:t>
            </a:r>
            <a:endParaRPr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4375950" y="1933350"/>
            <a:ext cx="1538100" cy="623400"/>
          </a:xfrm>
          <a:prstGeom prst="rect">
            <a:avLst/>
          </a:prstGeom>
          <a:noFill/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Seasonal Trend Detecting Over a 30-Year Period</a:t>
            </a:r>
            <a:endParaRPr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7" name="Google Shape;97;p17"/>
          <p:cNvCxnSpPr>
            <a:stCxn id="93" idx="2"/>
            <a:endCxn id="94" idx="0"/>
          </p:cNvCxnSpPr>
          <p:nvPr/>
        </p:nvCxnSpPr>
        <p:spPr>
          <a:xfrm>
            <a:off x="2975600" y="1993438"/>
            <a:ext cx="3600" cy="5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7"/>
          <p:cNvCxnSpPr/>
          <p:nvPr/>
        </p:nvCxnSpPr>
        <p:spPr>
          <a:xfrm>
            <a:off x="1708525" y="2245063"/>
            <a:ext cx="409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7"/>
          <p:cNvCxnSpPr/>
          <p:nvPr/>
        </p:nvCxnSpPr>
        <p:spPr>
          <a:xfrm>
            <a:off x="3806375" y="2243863"/>
            <a:ext cx="409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7"/>
          <p:cNvSpPr txBox="1"/>
          <p:nvPr/>
        </p:nvSpPr>
        <p:spPr>
          <a:xfrm>
            <a:off x="170425" y="3666588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Daily Mean Flow Data Below The Dalles</a:t>
            </a:r>
            <a:endParaRPr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1708525" y="3848538"/>
            <a:ext cx="409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7"/>
          <p:cNvSpPr txBox="1"/>
          <p:nvPr/>
        </p:nvSpPr>
        <p:spPr>
          <a:xfrm>
            <a:off x="2208800" y="3666588"/>
            <a:ext cx="1540500" cy="366300"/>
          </a:xfrm>
          <a:prstGeom prst="rect">
            <a:avLst/>
          </a:prstGeom>
          <a:noFill/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Pearson Correlation Test</a:t>
            </a:r>
            <a:endParaRPr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3806375" y="3848538"/>
            <a:ext cx="4095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7"/>
          <p:cNvSpPr txBox="1"/>
          <p:nvPr/>
        </p:nvSpPr>
        <p:spPr>
          <a:xfrm>
            <a:off x="4375950" y="3666600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9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rPr>
              <a:t>Correlation Scatterplot</a:t>
            </a:r>
            <a:endParaRPr sz="1000">
              <a:solidFill>
                <a:srgbClr val="A729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800" y="1175650"/>
            <a:ext cx="1864375" cy="115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700" y="3609250"/>
            <a:ext cx="2181300" cy="9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Seasonal Mean Flows and Temperature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600" y="1227225"/>
            <a:ext cx="6536799" cy="35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Seasonal Mean Flows and Temperature</a:t>
            </a:r>
            <a:endParaRPr/>
          </a:p>
        </p:txBody>
      </p:sp>
      <p:sp>
        <p:nvSpPr>
          <p:cNvPr id="119" name="Google Shape;119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050" y="1270750"/>
            <a:ext cx="6371026" cy="348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Seasonal Peak Flows and Temperature</a:t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40863"/>
            <a:ext cx="4260299" cy="267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400" y="1540875"/>
            <a:ext cx="4260299" cy="26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Methods: Longitudinal Temperature Profile</a:t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5250625" y="100825"/>
            <a:ext cx="3350400" cy="10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5488475" y="890325"/>
            <a:ext cx="106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10-km Segments</a:t>
            </a:r>
            <a:endParaRPr sz="1100"/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2912813" cy="352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300" y="210925"/>
            <a:ext cx="2368400" cy="254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1975" y="210925"/>
            <a:ext cx="2368400" cy="254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1"/>
          <p:cNvCxnSpPr>
            <a:stCxn id="139" idx="3"/>
            <a:endCxn id="138" idx="1"/>
          </p:cNvCxnSpPr>
          <p:nvPr/>
        </p:nvCxnSpPr>
        <p:spPr>
          <a:xfrm>
            <a:off x="5540375" y="1483100"/>
            <a:ext cx="96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1"/>
          <p:cNvSpPr txBox="1"/>
          <p:nvPr/>
        </p:nvSpPr>
        <p:spPr>
          <a:xfrm>
            <a:off x="5540375" y="470975"/>
            <a:ext cx="96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Equidistant Projection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5412275" y="1521775"/>
            <a:ext cx="120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Width + 120 m buffer</a:t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3" name="Google Shape;143;p21"/>
          <p:cNvCxnSpPr/>
          <p:nvPr/>
        </p:nvCxnSpPr>
        <p:spPr>
          <a:xfrm>
            <a:off x="5675175" y="962095"/>
            <a:ext cx="696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3523" y="3407900"/>
            <a:ext cx="845426" cy="84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1"/>
          <p:cNvCxnSpPr>
            <a:endCxn id="144" idx="0"/>
          </p:cNvCxnSpPr>
          <p:nvPr/>
        </p:nvCxnSpPr>
        <p:spPr>
          <a:xfrm>
            <a:off x="7986236" y="2788400"/>
            <a:ext cx="0" cy="6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1"/>
          <p:cNvSpPr txBox="1"/>
          <p:nvPr/>
        </p:nvSpPr>
        <p:spPr>
          <a:xfrm>
            <a:off x="7055325" y="4192625"/>
            <a:ext cx="1861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Landsat Data</a:t>
            </a:r>
            <a:endParaRPr sz="15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Google Earth Engine</a:t>
            </a:r>
            <a:endParaRPr sz="15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7" name="Google Shape;147;p21"/>
          <p:cNvCxnSpPr>
            <a:stCxn id="144" idx="1"/>
            <a:endCxn id="148" idx="3"/>
          </p:cNvCxnSpPr>
          <p:nvPr/>
        </p:nvCxnSpPr>
        <p:spPr>
          <a:xfrm rot="10800000">
            <a:off x="7122523" y="3830613"/>
            <a:ext cx="44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1"/>
          <p:cNvCxnSpPr/>
          <p:nvPr/>
        </p:nvCxnSpPr>
        <p:spPr>
          <a:xfrm flipH="1" rot="10800000">
            <a:off x="1237325" y="314375"/>
            <a:ext cx="2415600" cy="2683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8" name="Google Shape;148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93939" y="2635562"/>
            <a:ext cx="3028524" cy="239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1"/>
          <p:cNvCxnSpPr/>
          <p:nvPr/>
        </p:nvCxnSpPr>
        <p:spPr>
          <a:xfrm flipH="1" rot="10800000">
            <a:off x="1473975" y="2397800"/>
            <a:ext cx="4014600" cy="850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1" name="Google Shape;151;p21"/>
          <p:cNvPicPr preferRelativeResize="0"/>
          <p:nvPr/>
        </p:nvPicPr>
        <p:blipFill rotWithShape="1">
          <a:blip r:embed="rId8">
            <a:alphaModFix/>
          </a:blip>
          <a:srcRect b="19" l="0" r="0" t="9"/>
          <a:stretch/>
        </p:blipFill>
        <p:spPr>
          <a:xfrm>
            <a:off x="513900" y="1716637"/>
            <a:ext cx="2912826" cy="3426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1"/>
          <p:cNvCxnSpPr>
            <a:endCxn id="148" idx="1"/>
          </p:cNvCxnSpPr>
          <p:nvPr/>
        </p:nvCxnSpPr>
        <p:spPr>
          <a:xfrm>
            <a:off x="3470539" y="3830613"/>
            <a:ext cx="62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